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45C4725-7C7D-45E3-B9E5-1D91D4868779}">
  <a:tblStyle styleId="{645C4725-7C7D-45E3-B9E5-1D91D48687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647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Google Shape;10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a667fa4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aa667fa48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aa667fa48_0_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aa667fa4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aa667fa48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aa667fa48_0_3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aa667fa4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aa667fa48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aa667fa48_0_4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a667fa4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a667fa48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aa667fa48_0_6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6" name="Google Shape;11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1" name="Google Shape;13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97f01a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a97f01a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a97f01ae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aa667fa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aa667fa48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aa667fa48_0_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a667fa4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a667fa48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aa667fa48_0_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Properties affected by hydrogen bonds: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lang="en-US" sz="2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Density of water</a:t>
            </a:r>
            <a:endParaRPr sz="2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Boiling &amp; freezing point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Surface tension (highest of any liquid)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Capillary Action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Dissolving abilities (dissolves more substances than any other liquid)</a:t>
            </a:r>
            <a:endParaRPr>
              <a:solidFill>
                <a:srgbClr val="000000"/>
              </a:solidFill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99FF6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Unique Properties of Water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75" y="281350"/>
            <a:ext cx="8647252" cy="648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13" y="352713"/>
            <a:ext cx="8448174" cy="63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Water:  the Universal Solvent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303680"/>
            <a:ext cx="8520600" cy="17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 is called the “universal solvent” because it dissolves more substances than any other liquid.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b="1">
                <a:solidFill>
                  <a:srgbClr val="FF0000"/>
                </a:solidFill>
              </a:rPr>
              <a:t>Solvent</a:t>
            </a:r>
            <a:r>
              <a:rPr lang="en-US"/>
              <a:t> - the liquid in which a solid dissolves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>
                <a:solidFill>
                  <a:srgbClr val="FF0000"/>
                </a:solidFill>
              </a:rPr>
              <a:t>Solute</a:t>
            </a:r>
            <a:r>
              <a:rPr lang="en-US"/>
              <a:t> - the molecule dissolved in the solvent</a:t>
            </a:r>
            <a:endParaRPr/>
          </a:p>
        </p:txBody>
      </p:sp>
      <p:grpSp>
        <p:nvGrpSpPr>
          <p:cNvPr id="204" name="Google Shape;204;p32"/>
          <p:cNvGrpSpPr/>
          <p:nvPr/>
        </p:nvGrpSpPr>
        <p:grpSpPr>
          <a:xfrm>
            <a:off x="440975" y="3041247"/>
            <a:ext cx="7709575" cy="3695103"/>
            <a:chOff x="440975" y="3041247"/>
            <a:chExt cx="7709575" cy="3695103"/>
          </a:xfrm>
        </p:grpSpPr>
        <p:sp>
          <p:nvSpPr>
            <p:cNvPr id="205" name="Google Shape;205;p32"/>
            <p:cNvSpPr txBox="1"/>
            <p:nvPr/>
          </p:nvSpPr>
          <p:spPr>
            <a:xfrm>
              <a:off x="440975" y="3041250"/>
              <a:ext cx="3801600" cy="3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Hydrophobic</a:t>
              </a:r>
              <a:r>
                <a:rPr lang="en-US" sz="1800">
                  <a:latin typeface="Source Code Pro"/>
                  <a:ea typeface="Source Code Pro"/>
                  <a:cs typeface="Source Code Pro"/>
                  <a:sym typeface="Source Code Pro"/>
                </a:rPr>
                <a:t> - a substance that repels (afraid of) water.  Non-polar molecule. </a:t>
              </a:r>
              <a:r>
                <a:rPr lang="en-US" sz="1800" u="sng">
                  <a:latin typeface="Source Code Pro"/>
                  <a:ea typeface="Source Code Pro"/>
                  <a:cs typeface="Source Code Pro"/>
                  <a:sym typeface="Source Code Pro"/>
                </a:rPr>
                <a:t>Example: oil</a:t>
              </a:r>
              <a:endParaRPr sz="1800" u="sng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u="sng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Hydrophilic</a:t>
              </a:r>
              <a:r>
                <a:rPr lang="en-US" sz="1800">
                  <a:latin typeface="Source Code Pro"/>
                  <a:ea typeface="Source Code Pro"/>
                  <a:cs typeface="Source Code Pro"/>
                  <a:sym typeface="Source Code Pro"/>
                </a:rPr>
                <a:t> - a substance that is attracted to water. A polar molecule.  </a:t>
              </a:r>
              <a:r>
                <a:rPr lang="en-US" sz="1800" u="sng">
                  <a:latin typeface="Source Code Pro"/>
                  <a:ea typeface="Source Code Pro"/>
                  <a:cs typeface="Source Code Pro"/>
                  <a:sym typeface="Source Code Pro"/>
                </a:rPr>
                <a:t>Example: sugar, salt</a:t>
              </a:r>
              <a:endParaRPr sz="1800" u="sng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206" name="Google Shape;20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3475" y="3041247"/>
              <a:ext cx="3497075" cy="3497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41250"/>
            <a:ext cx="8520600" cy="31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 Dissolving a Polar Substance:  Salt</a:t>
            </a:r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311700" y="1638225"/>
            <a:ext cx="50154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happens when you add these two substances together?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/>
              <a:t>On a molecular level, does the salt disappear?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/>
              <a:t>From what you know about the water molecule and its properties, what happens to salt?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100" y="1088450"/>
            <a:ext cx="35052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778" y="3795222"/>
            <a:ext cx="2321023" cy="28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7451050" y="2679963"/>
            <a:ext cx="104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Source Code Pro"/>
                <a:ea typeface="Source Code Pro"/>
                <a:cs typeface="Source Code Pro"/>
                <a:sym typeface="Source Code Pro"/>
              </a:rPr>
              <a:t>NaCl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4957225" y="5808775"/>
            <a:ext cx="104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>
                <a:latin typeface="Source Code Pro"/>
                <a:ea typeface="Source Code Pro"/>
                <a:cs typeface="Source Code Pro"/>
                <a:sym typeface="Source Code Pro"/>
              </a:rPr>
              <a:t>H</a:t>
            </a:r>
            <a:r>
              <a:rPr lang="en-US" sz="1800" b="1" baseline="-25000"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-US" sz="1800" b="1">
                <a:latin typeface="Source Code Pro"/>
                <a:ea typeface="Source Code Pro"/>
                <a:cs typeface="Source Code Pro"/>
                <a:sym typeface="Source Code Pro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311700" y="1638225"/>
            <a:ext cx="4128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23400" y="282238"/>
            <a:ext cx="8520600" cy="1034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Water Dissolving a Polar Substance:  Salt</a:t>
            </a:r>
            <a:endParaRPr dirty="0"/>
          </a:p>
        </p:txBody>
      </p:sp>
      <p:grpSp>
        <p:nvGrpSpPr>
          <p:cNvPr id="226" name="Google Shape;226;p34"/>
          <p:cNvGrpSpPr/>
          <p:nvPr/>
        </p:nvGrpSpPr>
        <p:grpSpPr>
          <a:xfrm>
            <a:off x="145700" y="1657475"/>
            <a:ext cx="8695450" cy="4434250"/>
            <a:chOff x="145700" y="1657475"/>
            <a:chExt cx="8695450" cy="4434250"/>
          </a:xfrm>
        </p:grpSpPr>
        <p:pic>
          <p:nvPicPr>
            <p:cNvPr id="227" name="Google Shape;22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5700" y="1727625"/>
              <a:ext cx="4364100" cy="436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34"/>
            <p:cNvSpPr txBox="1"/>
            <p:nvPr/>
          </p:nvSpPr>
          <p:spPr>
            <a:xfrm>
              <a:off x="4546650" y="1657475"/>
              <a:ext cx="4294500" cy="43641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latin typeface="Source Code Pro"/>
                  <a:ea typeface="Source Code Pro"/>
                  <a:cs typeface="Source Code Pro"/>
                  <a:sym typeface="Source Code Pro"/>
                </a:rPr>
                <a:t>A salt crystal</a:t>
              </a: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: a compound made of a sodium ion bonded to a chlorine ion.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914400" lvl="0" indent="-381000" algn="l" rtl="0">
                <a:spcBef>
                  <a:spcPts val="0"/>
                </a:spcBef>
                <a:spcAft>
                  <a:spcPts val="0"/>
                </a:spcAft>
                <a:buSzPts val="2400"/>
                <a:buFont typeface="Source Code Pro"/>
                <a:buChar char="●"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The sodium is a positive ion (gray +)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914400" lvl="0" indent="-381000" algn="l" rtl="0">
                <a:spcBef>
                  <a:spcPts val="0"/>
                </a:spcBef>
                <a:spcAft>
                  <a:spcPts val="0"/>
                </a:spcAft>
                <a:buSzPts val="2400"/>
                <a:buFont typeface="Source Code Pro"/>
                <a:buChar char="●"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The chlorine is a negative ion (green -)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29" name="Google Shape;229;p34"/>
          <p:cNvGrpSpPr/>
          <p:nvPr/>
        </p:nvGrpSpPr>
        <p:grpSpPr>
          <a:xfrm>
            <a:off x="145700" y="1638225"/>
            <a:ext cx="8686600" cy="4429100"/>
            <a:chOff x="145700" y="1638225"/>
            <a:chExt cx="8686600" cy="4429100"/>
          </a:xfrm>
        </p:grpSpPr>
        <p:pic>
          <p:nvPicPr>
            <p:cNvPr id="230" name="Google Shape;230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5700" y="1772725"/>
              <a:ext cx="4294600" cy="429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4"/>
            <p:cNvSpPr txBox="1"/>
            <p:nvPr/>
          </p:nvSpPr>
          <p:spPr>
            <a:xfrm>
              <a:off x="4537800" y="1638225"/>
              <a:ext cx="4294500" cy="4364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latin typeface="Source Code Pro"/>
                  <a:ea typeface="Source Code Pro"/>
                  <a:cs typeface="Source Code Pro"/>
                  <a:sym typeface="Source Code Pro"/>
                </a:rPr>
                <a:t>Salt added to water</a:t>
              </a: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: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Water molecules have a negative oxygen end (red) and a positive hydrogen end (white).  Since water is a polar molecule it begins to “rip” apart the salt crystal.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32" name="Google Shape;232;p34"/>
          <p:cNvGrpSpPr/>
          <p:nvPr/>
        </p:nvGrpSpPr>
        <p:grpSpPr>
          <a:xfrm>
            <a:off x="161450" y="1638225"/>
            <a:ext cx="8670725" cy="4429100"/>
            <a:chOff x="161450" y="1638225"/>
            <a:chExt cx="8670725" cy="4429100"/>
          </a:xfrm>
        </p:grpSpPr>
        <p:pic>
          <p:nvPicPr>
            <p:cNvPr id="233" name="Google Shape;233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450" y="1638225"/>
              <a:ext cx="4343425" cy="442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4"/>
            <p:cNvSpPr txBox="1"/>
            <p:nvPr/>
          </p:nvSpPr>
          <p:spPr>
            <a:xfrm>
              <a:off x="4592275" y="1670725"/>
              <a:ext cx="4239900" cy="425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latin typeface="Source Code Pro"/>
                  <a:ea typeface="Source Code Pro"/>
                  <a:cs typeface="Source Code Pro"/>
                  <a:sym typeface="Source Code Pro"/>
                </a:rPr>
                <a:t>Salt added to water</a:t>
              </a: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: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Water molecules have a negative oxygen end (red) and a positive hydrogen end (white).  Since water is a polar molecule it begins to “rip” apart the salt crystal.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35" name="Google Shape;235;p34"/>
          <p:cNvGrpSpPr/>
          <p:nvPr/>
        </p:nvGrpSpPr>
        <p:grpSpPr>
          <a:xfrm>
            <a:off x="81338" y="1579938"/>
            <a:ext cx="8750838" cy="4696313"/>
            <a:chOff x="81338" y="1579938"/>
            <a:chExt cx="8750838" cy="4696313"/>
          </a:xfrm>
        </p:grpSpPr>
        <p:pic>
          <p:nvPicPr>
            <p:cNvPr id="236" name="Google Shape;236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338" y="1579938"/>
              <a:ext cx="4589325" cy="4589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4"/>
            <p:cNvSpPr txBox="1"/>
            <p:nvPr/>
          </p:nvSpPr>
          <p:spPr>
            <a:xfrm>
              <a:off x="4703575" y="1686850"/>
              <a:ext cx="4128600" cy="458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latin typeface="Source Code Pro"/>
                  <a:ea typeface="Source Code Pro"/>
                  <a:cs typeface="Source Code Pro"/>
                  <a:sym typeface="Source Code Pro"/>
                </a:rPr>
                <a:t>Water Dissolves Salt</a:t>
              </a: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: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Source Code Pro"/>
                  <a:ea typeface="Source Code Pro"/>
                  <a:cs typeface="Source Code Pro"/>
                  <a:sym typeface="Source Code Pro"/>
                </a:rPr>
                <a:t>Water molecules have separated the sodium &amp; chloride ions.  Since matter is conserved the ions are now part of the solution, which is salt water.</a:t>
              </a:r>
              <a:endParaRPr sz="240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609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Density of Water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800600" cy="478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Liquid water density is: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Font typeface="Tahoma"/>
              <a:buNone/>
            </a:pPr>
            <a:r>
              <a:rPr lang="en-US" sz="2800" b="0" i="0" u="none" strike="noStrike" cap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1 gram/ml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Liquid water density increases as it cools  . . . max 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sng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39.16°F or 3.98</a:t>
            </a:r>
            <a:r>
              <a:rPr lang="en-US" sz="2800" b="0" i="0" strike="noStrike" cap="none" baseline="30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2800" b="0" i="0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Liquid water density decreases as it warms.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allows water to form layers in the ocean.</a:t>
            </a:r>
            <a:endParaRPr>
              <a:solidFill>
                <a:srgbClr val="000000"/>
              </a:solidFill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4800600" y="838200"/>
            <a:ext cx="4076700" cy="586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715000" y="2590800"/>
            <a:ext cx="990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Tahoma"/>
              <a:buNone/>
            </a:pPr>
            <a:r>
              <a:rPr lang="en-US" sz="1800" b="1" i="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Empty</a:t>
            </a:r>
            <a:r>
              <a:rPr lang="en-US" sz="1800" b="0" i="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1" i="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space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971800"/>
            <a:ext cx="6096000" cy="359568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hlink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Density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762000" y="1371600"/>
            <a:ext cx="7772400" cy="144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Floating ice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insulates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water below, preventing freezing: critical for ocean animals.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Freezing Water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274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The space taken up by 27 water molecules in liquid water is now only occupied by 24 in ice.</a:t>
            </a:r>
            <a:endParaRPr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The angle between the hydrogen atoms increases to 109° causing water to expand in volume by 9%</a:t>
            </a:r>
            <a:endParaRPr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The density of ice is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0.917 g/cm</a:t>
            </a:r>
            <a:r>
              <a:rPr lang="en-US" sz="2800" b="0" i="0" u="none" strike="noStrike" cap="none" baseline="30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8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at 0°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71875" y="4191000"/>
            <a:ext cx="9072300" cy="240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157575" y="457200"/>
            <a:ext cx="2516700" cy="76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Informational! Do not write! </a:t>
            </a:r>
            <a:endParaRPr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Freezing Water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69275" y="1295400"/>
            <a:ext cx="9074700" cy="119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lang="en-US" sz="2400" b="0" i="0" u="none">
                <a:latin typeface="Tahoma"/>
                <a:ea typeface="Tahoma"/>
                <a:cs typeface="Tahoma"/>
                <a:sym typeface="Tahoma"/>
              </a:rPr>
              <a:t>Ice has a geometric pattern that is six-sided.  This pattern is called a lattice.  This produces the beautiful patterns in snowflakes.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3200"/>
            <a:ext cx="4495800" cy="382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667000"/>
            <a:ext cx="4117975" cy="4191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Boiling Point and Freezing Point</a:t>
            </a:r>
            <a:endParaRPr sz="4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51" name="Google Shape;151;p26"/>
          <p:cNvGraphicFramePr/>
          <p:nvPr/>
        </p:nvGraphicFramePr>
        <p:xfrm>
          <a:off x="533400" y="914400"/>
          <a:ext cx="8229600" cy="4389200"/>
        </p:xfrm>
        <a:graphic>
          <a:graphicData uri="http://schemas.openxmlformats.org/drawingml/2006/table">
            <a:tbl>
              <a:tblPr firstRow="1" bandRow="1">
                <a:noFill/>
                <a:tableStyleId>{645C4725-7C7D-45E3-B9E5-1D91D4868779}</a:tableStyleId>
              </a:tblPr>
              <a:tblGrid>
                <a:gridCol w="3048000"/>
                <a:gridCol w="1676400"/>
                <a:gridCol w="1828800"/>
                <a:gridCol w="16764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Substance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Formula Mass, g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Melting Point, °C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Boiling Point, °C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Water, 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18.02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0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100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Ammonia, NH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endParaRPr sz="2400" baseline="-250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17.04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-77.7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-33.35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Methane, CH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endParaRPr sz="2400" baseline="-250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16.05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-182.5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-161.49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Methanol, CH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OH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32.04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-97.8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64.96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Ethanol, C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OH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46.08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-117.3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78.5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Sulfur dioxide, SO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2400" baseline="-250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64.07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-72.7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-10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Carbon dioxide, CO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endParaRPr sz="2400" baseline="-250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44.01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-56.6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@5.2 atm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-78.5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sublimes</a:t>
                      </a:r>
                      <a:endParaRPr sz="2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52" name="Google Shape;152;p26"/>
          <p:cNvSpPr txBox="1"/>
          <p:nvPr/>
        </p:nvSpPr>
        <p:spPr>
          <a:xfrm>
            <a:off x="3962400" y="6324600"/>
            <a:ext cx="473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CRC Handbook of Chemistry and Physics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Cohesion &amp; adhesion of water molecules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4272951"/>
            <a:ext cx="8520600" cy="24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Water sticks to things that </a:t>
            </a:r>
            <a:r>
              <a:rPr lang="en-US" sz="2400" b="1"/>
              <a:t>have a charge</a:t>
            </a:r>
            <a:r>
              <a:rPr lang="en-US" sz="2400"/>
              <a:t>, that’s </a:t>
            </a:r>
            <a:r>
              <a:rPr lang="en-US" sz="2400" u="sng"/>
              <a:t>adhesion</a:t>
            </a:r>
            <a:r>
              <a:rPr lang="en-US" sz="2400"/>
              <a:t>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/>
              <a:t>Water sticks to other water molecules because they are polar, that’s </a:t>
            </a:r>
            <a:r>
              <a:rPr lang="en-US" sz="2400" u="sng"/>
              <a:t>cohesion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88" y="1165800"/>
            <a:ext cx="591502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950" y="1975113"/>
            <a:ext cx="28575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762000" y="838200"/>
            <a:ext cx="7772400" cy="289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Surface tension is described as: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–"/>
            </a:pPr>
            <a:r>
              <a:rPr lang="en-US" sz="2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Cohesion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between water molecules form a skin-like surface.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Molecules must overcome this surface to evaporate.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Surface tension allows water to form drops.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Surface tension allows for the formation of waves in the ocean.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33800"/>
            <a:ext cx="9144000" cy="3124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Surface Tension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638225"/>
            <a:ext cx="3611400" cy="49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Capillary action occurs </a:t>
            </a:r>
            <a:r>
              <a:rPr lang="en-US" sz="2400" u="sng"/>
              <a:t>when water molecules “tow” each other along (seeming to defy gravity) when in a thin tube</a:t>
            </a:r>
            <a:r>
              <a:rPr lang="en-US" sz="2400"/>
              <a:t>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/>
              <a:t>Water has the ability to climb structures </a:t>
            </a:r>
            <a:r>
              <a:rPr lang="en-US" sz="2400" u="sng"/>
              <a:t>due to adhesion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600" y="511792"/>
            <a:ext cx="5359399" cy="301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850" y="3695099"/>
            <a:ext cx="3375950" cy="28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682</Words>
  <Application>Microsoft Macintosh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Beach Day</vt:lpstr>
      <vt:lpstr>Unique Properties of Water</vt:lpstr>
      <vt:lpstr>Density of Water</vt:lpstr>
      <vt:lpstr>Density</vt:lpstr>
      <vt:lpstr>Freezing Water </vt:lpstr>
      <vt:lpstr>Freezing Water </vt:lpstr>
      <vt:lpstr>Boiling Point and Freezing Point</vt:lpstr>
      <vt:lpstr>Cohesion &amp; adhesion of water molecules</vt:lpstr>
      <vt:lpstr>Surface Tension</vt:lpstr>
      <vt:lpstr>PowerPoint Presentation</vt:lpstr>
      <vt:lpstr>PowerPoint Presentation</vt:lpstr>
      <vt:lpstr>Water:  the Universal Solvent</vt:lpstr>
      <vt:lpstr>Water Dissolving a Polar Substance:  Salt</vt:lpstr>
      <vt:lpstr>Water Dissolving a Polar Substance:  Salt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Properties of Water</dc:title>
  <cp:lastModifiedBy>Renee Bauer</cp:lastModifiedBy>
  <cp:revision>3</cp:revision>
  <dcterms:modified xsi:type="dcterms:W3CDTF">2019-12-06T22:08:41Z</dcterms:modified>
</cp:coreProperties>
</file>